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64" r:id="rId6"/>
    <p:sldId id="260" r:id="rId7"/>
    <p:sldId id="269" r:id="rId8"/>
    <p:sldId id="270" r:id="rId9"/>
    <p:sldId id="261" r:id="rId10"/>
    <p:sldId id="263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Schmidmer" initials="CS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3296"/>
            <a:ext cx="3238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95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0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15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93296"/>
            <a:ext cx="3238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64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64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767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70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03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3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4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8684-6B31-40F4-94A3-274D695B247D}" type="datetimeFigureOut">
              <a:rPr lang="de-DE" smtClean="0"/>
              <a:t>16.03.2018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9196A-6B98-4C36-BD3A-BFE10D7EF83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2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Subjective Testing for Encoding Comparisons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Preliminary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1571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Shahid Mahmood Satti</a:t>
            </a:r>
          </a:p>
        </p:txBody>
      </p:sp>
    </p:spTree>
    <p:extLst>
      <p:ext uri="{BB962C8B-B14F-4D97-AF65-F5344CB8AC3E}">
        <p14:creationId xmlns:p14="http://schemas.microsoft.com/office/powerpoint/2010/main" val="236673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People see less differences in the </a:t>
            </a:r>
            <a:r>
              <a:rPr lang="de-DE" dirty="0" smtClean="0"/>
              <a:t>split-screen </a:t>
            </a:r>
            <a:r>
              <a:rPr lang="de-DE" dirty="0"/>
              <a:t>test compared to the A/B test</a:t>
            </a:r>
          </a:p>
          <a:p>
            <a:pPr lvl="1"/>
            <a:r>
              <a:rPr lang="de-DE" dirty="0"/>
              <a:t>Could be that video viewing is difficult in general</a:t>
            </a:r>
          </a:p>
          <a:p>
            <a:pPr lvl="1"/>
            <a:r>
              <a:rPr lang="de-DE" dirty="0"/>
              <a:t>Since subjects only see one half of the video, differences in the other half are not scored</a:t>
            </a:r>
          </a:p>
          <a:p>
            <a:r>
              <a:rPr lang="de-DE" dirty="0"/>
              <a:t>Subjects tend to agree more in the </a:t>
            </a:r>
            <a:r>
              <a:rPr lang="de-DE" dirty="0" smtClean="0"/>
              <a:t>split-screen </a:t>
            </a:r>
            <a:r>
              <a:rPr lang="de-DE" dirty="0"/>
              <a:t>test. Score will be more correlated but may not be reflecting the reality</a:t>
            </a:r>
          </a:p>
          <a:p>
            <a:r>
              <a:rPr lang="de-DE" dirty="0"/>
              <a:t>Although the tests are very different, they are consistent, i.e., rank order correlation of preference ~ 85%</a:t>
            </a:r>
          </a:p>
        </p:txBody>
      </p:sp>
    </p:spTree>
    <p:extLst>
      <p:ext uri="{BB962C8B-B14F-4D97-AF65-F5344CB8AC3E}">
        <p14:creationId xmlns:p14="http://schemas.microsoft.com/office/powerpoint/2010/main" val="7234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 </a:t>
            </a:r>
            <a:r>
              <a:rPr lang="de-DE" dirty="0"/>
              <a:t>Formulation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Whether </a:t>
            </a:r>
            <a:r>
              <a:rPr lang="de-DE" dirty="0"/>
              <a:t>the </a:t>
            </a:r>
            <a:r>
              <a:rPr lang="de-DE" dirty="0" smtClean="0"/>
              <a:t>subjective quality </a:t>
            </a:r>
            <a:r>
              <a:rPr lang="de-DE" dirty="0"/>
              <a:t>of </a:t>
            </a:r>
            <a:r>
              <a:rPr lang="de-DE" dirty="0" smtClean="0"/>
              <a:t>two differently encoded </a:t>
            </a:r>
            <a:r>
              <a:rPr lang="de-DE" dirty="0"/>
              <a:t>videos </a:t>
            </a:r>
            <a:r>
              <a:rPr lang="de-DE" dirty="0" smtClean="0"/>
              <a:t>which should look the same, is the same?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r>
              <a:rPr lang="de-DE" dirty="0"/>
              <a:t>Coding/scaling </a:t>
            </a:r>
            <a:r>
              <a:rPr lang="de-DE" dirty="0" smtClean="0"/>
              <a:t>distortions</a:t>
            </a:r>
            <a:endParaRPr lang="de-DE" dirty="0"/>
          </a:p>
          <a:p>
            <a:pPr lvl="1"/>
            <a:r>
              <a:rPr lang="de-DE" dirty="0"/>
              <a:t>Frame reduction</a:t>
            </a:r>
          </a:p>
          <a:p>
            <a:pPr lvl="1"/>
            <a:r>
              <a:rPr lang="de-DE" dirty="0"/>
              <a:t>Local distortions</a:t>
            </a:r>
          </a:p>
          <a:p>
            <a:pPr lvl="1"/>
            <a:r>
              <a:rPr lang="de-DE" dirty="0"/>
              <a:t>Different encoders, enocder settings</a:t>
            </a:r>
          </a:p>
          <a:p>
            <a:pPr lvl="1"/>
            <a:r>
              <a:rPr lang="de-DE" dirty="0"/>
              <a:t>Pre-processing, color enhancement, etc.</a:t>
            </a:r>
          </a:p>
          <a:p>
            <a:pPr lvl="1"/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7920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A/B Test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/>
              <a:t>Two deg videos shown one after the other on the same screen</a:t>
            </a:r>
          </a:p>
          <a:p>
            <a:r>
              <a:rPr lang="de-DE" dirty="0"/>
              <a:t>User can replay video A or B as often as necessary</a:t>
            </a:r>
          </a:p>
          <a:p>
            <a:r>
              <a:rPr lang="de-DE" dirty="0"/>
              <a:t>User is asked to rate:</a:t>
            </a:r>
          </a:p>
          <a:p>
            <a:pPr lvl="1"/>
            <a:r>
              <a:rPr lang="de-DE" dirty="0"/>
              <a:t>„A better than B“</a:t>
            </a:r>
          </a:p>
          <a:p>
            <a:pPr lvl="1"/>
            <a:r>
              <a:rPr lang="de-DE" dirty="0"/>
              <a:t>„B better than A“</a:t>
            </a:r>
          </a:p>
          <a:p>
            <a:pPr lvl="1"/>
            <a:r>
              <a:rPr lang="de-DE" dirty="0"/>
              <a:t>„Same“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3296"/>
            <a:ext cx="3238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4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Split-screen Test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Split screen </a:t>
            </a:r>
            <a:r>
              <a:rPr lang="de-DE" dirty="0"/>
              <a:t>video showing same region from two different deg videos</a:t>
            </a:r>
          </a:p>
          <a:p>
            <a:endParaRPr lang="de-DE" dirty="0"/>
          </a:p>
          <a:p>
            <a:r>
              <a:rPr lang="de-DE" dirty="0"/>
              <a:t>User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asked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rate: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„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“</a:t>
            </a:r>
          </a:p>
          <a:p>
            <a:pPr lvl="1"/>
            <a:r>
              <a:rPr lang="de-DE" dirty="0"/>
              <a:t>„Same“</a:t>
            </a:r>
          </a:p>
          <a:p>
            <a:r>
              <a:rPr lang="de-DE" dirty="0"/>
              <a:t>User can replay a split screen video as often as necessary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982" y="2636912"/>
            <a:ext cx="3285441" cy="1809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93296"/>
            <a:ext cx="3238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65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Setup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de-DE" dirty="0"/>
              <a:t>Video duration: 5s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Total number of comparisons: 70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Display Resolution 1920x1080</a:t>
            </a:r>
          </a:p>
          <a:p>
            <a:endParaRPr lang="de-DE" dirty="0" smtClean="0"/>
          </a:p>
          <a:p>
            <a:r>
              <a:rPr lang="de-DE" dirty="0" smtClean="0"/>
              <a:t>Videos encoded at lower resolution are scaled to HD resolution before display</a:t>
            </a:r>
          </a:p>
          <a:p>
            <a:endParaRPr lang="de-DE" dirty="0" smtClean="0"/>
          </a:p>
          <a:p>
            <a:r>
              <a:rPr lang="de-DE" dirty="0" smtClean="0"/>
              <a:t>Viewing Distance 3H</a:t>
            </a:r>
          </a:p>
          <a:p>
            <a:endParaRPr lang="de-DE" dirty="0" smtClean="0"/>
          </a:p>
          <a:p>
            <a:r>
              <a:rPr lang="de-DE" dirty="0"/>
              <a:t>Total test duration: 35 to 55 </a:t>
            </a:r>
            <a:r>
              <a:rPr lang="de-DE" dirty="0" smtClean="0"/>
              <a:t>mins</a:t>
            </a:r>
            <a:endParaRPr lang="de-DE" dirty="0"/>
          </a:p>
          <a:p>
            <a:endParaRPr lang="de-DE" dirty="0"/>
          </a:p>
          <a:p>
            <a:r>
              <a:rPr lang="de-DE" dirty="0"/>
              <a:t>Total number of expert subjects: 6</a:t>
            </a:r>
          </a:p>
        </p:txBody>
      </p:sp>
    </p:spTree>
    <p:extLst>
      <p:ext uri="{BB962C8B-B14F-4D97-AF65-F5344CB8AC3E}">
        <p14:creationId xmlns:p14="http://schemas.microsoft.com/office/powerpoint/2010/main" val="293041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Definitions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Agreement Computation</a:t>
            </a:r>
          </a:p>
          <a:p>
            <a:pPr lvl="1"/>
            <a:r>
              <a:rPr lang="de-DE" dirty="0"/>
              <a:t>Two subjects disagree if one chooses A and the other chooses B</a:t>
            </a:r>
          </a:p>
          <a:p>
            <a:pPr lvl="1"/>
            <a:r>
              <a:rPr lang="de-DE" dirty="0"/>
              <a:t>Absence of </a:t>
            </a:r>
            <a:r>
              <a:rPr lang="de-DE" dirty="0" smtClean="0"/>
              <a:t>a disagreement </a:t>
            </a:r>
            <a:r>
              <a:rPr lang="de-DE" dirty="0"/>
              <a:t>is </a:t>
            </a:r>
            <a:r>
              <a:rPr lang="de-DE" dirty="0" smtClean="0"/>
              <a:t>an agreement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Preference Computation</a:t>
            </a:r>
          </a:p>
          <a:p>
            <a:pPr lvl="1"/>
            <a:r>
              <a:rPr lang="de-DE" dirty="0"/>
              <a:t>Internally scores are recorded as: A(-1), Same (0), B(1)</a:t>
            </a:r>
          </a:p>
          <a:p>
            <a:pPr lvl="1"/>
            <a:r>
              <a:rPr lang="de-DE" dirty="0" smtClean="0"/>
              <a:t>Average Preference </a:t>
            </a:r>
            <a:r>
              <a:rPr lang="de-DE" dirty="0"/>
              <a:t>= Mean of the scores</a:t>
            </a:r>
          </a:p>
        </p:txBody>
      </p:sp>
    </p:spTree>
    <p:extLst>
      <p:ext uri="{BB962C8B-B14F-4D97-AF65-F5344CB8AC3E}">
        <p14:creationId xmlns:p14="http://schemas.microsoft.com/office/powerpoint/2010/main" val="5934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, Score </a:t>
            </a:r>
            <a:r>
              <a:rPr lang="de-DE" dirty="0" err="1"/>
              <a:t>Statistics</a:t>
            </a:r>
            <a:endParaRPr lang="de-DE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735" y="2264256"/>
            <a:ext cx="5215753" cy="310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14948"/>
            <a:ext cx="3585778" cy="237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7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, Score </a:t>
            </a:r>
            <a:r>
              <a:rPr lang="de-DE" dirty="0" err="1"/>
              <a:t>Statistics</a:t>
            </a:r>
            <a:endParaRPr lang="de-DE" dirty="0"/>
          </a:p>
        </p:txBody>
      </p:sp>
      <p:sp>
        <p:nvSpPr>
          <p:cNvPr id="3" name="Rectangle 2"/>
          <p:cNvSpPr/>
          <p:nvPr/>
        </p:nvSpPr>
        <p:spPr>
          <a:xfrm>
            <a:off x="253308" y="198884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For each Subject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H: Histograms of scores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P1</a:t>
            </a:r>
            <a:r>
              <a:rPr lang="en-GB" dirty="0"/>
              <a:t>: </a:t>
            </a:r>
            <a:r>
              <a:rPr lang="en-GB" dirty="0" smtClean="0"/>
              <a:t>p(T</a:t>
            </a:r>
            <a:r>
              <a:rPr lang="en-GB" baseline="-25000" dirty="0" smtClean="0"/>
              <a:t>AB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smtClean="0"/>
              <a:t>A|B/</a:t>
            </a:r>
            <a:r>
              <a:rPr lang="en-GB" dirty="0" err="1" smtClean="0"/>
              <a:t>T</a:t>
            </a:r>
            <a:r>
              <a:rPr lang="en-GB" baseline="-25000" dirty="0" err="1" smtClean="0"/>
              <a:t>split</a:t>
            </a:r>
            <a:r>
              <a:rPr lang="en-GB" baseline="-25000" dirty="0" smtClean="0"/>
              <a:t>-screen</a:t>
            </a:r>
            <a:r>
              <a:rPr lang="en-GB" dirty="0" smtClean="0"/>
              <a:t> </a:t>
            </a:r>
            <a:r>
              <a:rPr lang="en-GB" dirty="0"/>
              <a:t>= Same)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P2: </a:t>
            </a:r>
            <a:r>
              <a:rPr lang="en-GB" dirty="0" smtClean="0"/>
              <a:t>p(T</a:t>
            </a:r>
            <a:r>
              <a:rPr lang="en-GB" baseline="-25000" dirty="0" smtClean="0"/>
              <a:t>AB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smtClean="0"/>
              <a:t>Same/</a:t>
            </a:r>
            <a:r>
              <a:rPr lang="en-GB" dirty="0" err="1" smtClean="0"/>
              <a:t>T</a:t>
            </a:r>
            <a:r>
              <a:rPr lang="en-GB" baseline="-25000" dirty="0" err="1" smtClean="0"/>
              <a:t>split</a:t>
            </a:r>
            <a:r>
              <a:rPr lang="en-GB" baseline="-25000" dirty="0" smtClean="0"/>
              <a:t>-screen</a:t>
            </a:r>
            <a:r>
              <a:rPr lang="en-GB" dirty="0" smtClean="0"/>
              <a:t> </a:t>
            </a:r>
            <a:r>
              <a:rPr lang="en-GB" dirty="0"/>
              <a:t>= A|B)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P3: </a:t>
            </a:r>
            <a:r>
              <a:rPr lang="en-GB" dirty="0" smtClean="0"/>
              <a:t>p(T</a:t>
            </a:r>
            <a:r>
              <a:rPr lang="en-GB" baseline="-25000" dirty="0" smtClean="0"/>
              <a:t>AB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 err="1"/>
              <a:t>T</a:t>
            </a:r>
            <a:r>
              <a:rPr lang="en-GB" baseline="-25000" dirty="0" err="1"/>
              <a:t>Split</a:t>
            </a:r>
            <a:r>
              <a:rPr lang="en-GB" dirty="0"/>
              <a:t>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071084"/>
              </p:ext>
            </p:extLst>
          </p:nvPr>
        </p:nvGraphicFramePr>
        <p:xfrm>
          <a:off x="3756870" y="4683224"/>
          <a:ext cx="4991594" cy="978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2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1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7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82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72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722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72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44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S5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S6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P1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0.21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effectLst/>
                        </a:rPr>
                        <a:t>0.28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0.32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0.05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0.11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0.12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50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P3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0.67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0.64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0.68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0.65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0.54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0.68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138678"/>
              </p:ext>
            </p:extLst>
          </p:nvPr>
        </p:nvGraphicFramePr>
        <p:xfrm>
          <a:off x="3779912" y="1412775"/>
          <a:ext cx="4968554" cy="1152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4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90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3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656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381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381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38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0426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Histogram A/B test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S1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S4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S6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9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15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11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Same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42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57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50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B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4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9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3781"/>
              </p:ext>
            </p:extLst>
          </p:nvPr>
        </p:nvGraphicFramePr>
        <p:xfrm>
          <a:off x="3779912" y="2708920"/>
          <a:ext cx="4968551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2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6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93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5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93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93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93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59229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Histogram </a:t>
                      </a:r>
                      <a:r>
                        <a:rPr lang="de-DE" sz="1100" dirty="0" smtClean="0">
                          <a:effectLst/>
                        </a:rPr>
                        <a:t>Split-screen </a:t>
                      </a:r>
                      <a:r>
                        <a:rPr lang="de-DE" sz="1100" dirty="0">
                          <a:effectLst/>
                        </a:rPr>
                        <a:t>Test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S1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S2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S3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S4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S5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bg1"/>
                          </a:solidFill>
                          <a:effectLst/>
                        </a:rPr>
                        <a:t>S6</a:t>
                      </a:r>
                      <a:endParaRPr lang="de-DE" sz="11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Left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12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9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8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Same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43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47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53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Right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14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7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10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9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6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95536" y="4293096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Results, Score Statistics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26057"/>
              </p:ext>
            </p:extLst>
          </p:nvPr>
        </p:nvGraphicFramePr>
        <p:xfrm>
          <a:off x="1619672" y="1268760"/>
          <a:ext cx="6192685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5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6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146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146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05045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Agreement Matrix (AB</a:t>
                      </a:r>
                      <a:r>
                        <a:rPr lang="de-DE" sz="11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Test / </a:t>
                      </a:r>
                      <a:r>
                        <a:rPr lang="de-DE" sz="1100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Split-screen </a:t>
                      </a:r>
                      <a:r>
                        <a:rPr lang="de-DE" sz="11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Test)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S2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S5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0.74 / 0.66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0.59 / 0.59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0.67 / 0.66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0.73 / 0.57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0.63 / 0.69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S2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0.74 / 0.66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0.56 / 0.59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0.69 / 0.7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0.64 / 0.63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 / 0.61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0.59 / 0.59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0.56 / 0.59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0.54 / 0.63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0.53 / 0.69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0.7/0.73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0.67 / 0.66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0.69 / 0.7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0.54 / 0.63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0.71 / 0.64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 / 0.64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S5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0.73 / 0.57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0.64 / 0.63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0.53 / 0.69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0.71 / 0.64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0.49 / 0.73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S6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0.63 / 0.69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0.6 / 0.61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0.7/0.73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0.5 / 0.64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0.49 / 0.73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 / 1</a:t>
                      </a:r>
                      <a:endParaRPr lang="de-DE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197118"/>
              </p:ext>
            </p:extLst>
          </p:nvPr>
        </p:nvGraphicFramePr>
        <p:xfrm>
          <a:off x="1619672" y="4725144"/>
          <a:ext cx="6192687" cy="1184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0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8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85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85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5521">
                <a:tc>
                  <a:txBody>
                    <a:bodyPr/>
                    <a:lstStyle/>
                    <a:p>
                      <a:endParaRPr lang="de-DE" sz="10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All subjects score </a:t>
                      </a:r>
                      <a:r>
                        <a:rPr lang="en-GB" sz="1100">
                          <a:effectLst/>
                        </a:rPr>
                        <a:t>“same”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 out of 6 subjects score</a:t>
                      </a:r>
                      <a:endParaRPr lang="de-DE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“same”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4 out of 6 subjects score</a:t>
                      </a:r>
                      <a:endParaRPr lang="de-DE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“same”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5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A/</a:t>
                      </a:r>
                      <a:r>
                        <a:rPr lang="de-DE" sz="1100" baseline="0" dirty="0">
                          <a:effectLst/>
                        </a:rPr>
                        <a:t>B Test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</a:rPr>
                        <a:t>~25</a:t>
                      </a:r>
                      <a:r>
                        <a:rPr lang="de-DE" sz="1100" dirty="0">
                          <a:effectLst/>
                        </a:rPr>
                        <a:t>%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37%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55%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3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</a:rPr>
                        <a:t>Split-screen </a:t>
                      </a:r>
                      <a:r>
                        <a:rPr lang="de-DE" sz="1100" dirty="0">
                          <a:effectLst/>
                        </a:rPr>
                        <a:t>Test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smtClean="0">
                          <a:effectLst/>
                        </a:rPr>
                        <a:t>~25</a:t>
                      </a:r>
                      <a:r>
                        <a:rPr lang="de-DE" sz="1100" dirty="0">
                          <a:effectLst/>
                        </a:rPr>
                        <a:t>%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54%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71%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8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617</Words>
  <Application>Microsoft Office PowerPoint</Application>
  <PresentationFormat>On-screen Show (4:3)</PresentationFormat>
  <Paragraphs>220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Larissa</vt:lpstr>
      <vt:lpstr>Subjective Testing for Encoding Comparisons</vt:lpstr>
      <vt:lpstr>Problem Formulation</vt:lpstr>
      <vt:lpstr>A/B Test</vt:lpstr>
      <vt:lpstr>Split-screen Test</vt:lpstr>
      <vt:lpstr>Setup and Methodology</vt:lpstr>
      <vt:lpstr>Definitions</vt:lpstr>
      <vt:lpstr>Results, Score Statistics</vt:lpstr>
      <vt:lpstr>Results, Score Statistics</vt:lpstr>
      <vt:lpstr>Results, Score Statistics</vt:lpstr>
      <vt:lpstr>Conclusions</vt:lpstr>
    </vt:vector>
  </TitlesOfParts>
  <Company>OPTICOM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Subjective Split Screen Testing</dc:title>
  <dc:creator>Matthias Obermann</dc:creator>
  <cp:lastModifiedBy>Shahid Mahmood Satti</cp:lastModifiedBy>
  <cp:revision>45</cp:revision>
  <dcterms:created xsi:type="dcterms:W3CDTF">2018-02-19T17:32:59Z</dcterms:created>
  <dcterms:modified xsi:type="dcterms:W3CDTF">2018-03-16T13:34:21Z</dcterms:modified>
</cp:coreProperties>
</file>